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31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6F323A-CCB3-4AF6-A740-E514DEA22F86}" type="datetimeFigureOut">
              <a:rPr lang="it-IT" smtClean="0"/>
              <a:t>15/05/26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46CB68-94D0-4317-98BF-ACB702567CC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8736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>
            <a:extLst>
              <a:ext uri="{FF2B5EF4-FFF2-40B4-BE49-F238E27FC236}">
                <a16:creationId xmlns:a16="http://schemas.microsoft.com/office/drawing/2014/main" id="{16519344-3BBD-47EB-B35E-1228B78A827B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pPr marL="0" marR="0" lvl="0" indent="0" algn="r" defTabSz="449263" rtl="0" eaLnBrk="1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/>
            </a:pPr>
            <a:fld id="{DA74C729-AFA7-4524-A7EA-44A0CA3040ED}" type="slidenum">
              <a:rPr kumimoji="0" lang="it-IT" altLang="it-IT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Lucida Sans Unicode" panose="020B0602030504020204" pitchFamily="34" charset="0"/>
              </a:rPr>
              <a:pPr marL="0" marR="0" lvl="0" indent="0" algn="r" defTabSz="449263" rtl="0" eaLnBrk="1" fontAlgn="base" latinLnBrk="0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>
                  <a:tab pos="723900" algn="l"/>
                  <a:tab pos="1447800" algn="l"/>
                  <a:tab pos="2171700" algn="l"/>
                  <a:tab pos="2895600" algn="l"/>
                </a:tabLst>
                <a:defRPr/>
              </a:pPr>
              <a:t>1</a:t>
            </a:fld>
            <a:endParaRPr kumimoji="0" lang="it-IT" altLang="it-IT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35841" name="Rectangle 1">
            <a:extLst>
              <a:ext uri="{FF2B5EF4-FFF2-40B4-BE49-F238E27FC236}">
                <a16:creationId xmlns:a16="http://schemas.microsoft.com/office/drawing/2014/main" id="{42C83C6C-146D-435C-A936-F4F8C01F49E0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5842" name="Text Box 2">
            <a:extLst>
              <a:ext uri="{FF2B5EF4-FFF2-40B4-BE49-F238E27FC236}">
                <a16:creationId xmlns:a16="http://schemas.microsoft.com/office/drawing/2014/main" id="{6496075C-8A7B-42B9-B867-E9723ECEAB17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/>
          <a:p>
            <a:pPr marL="215900" indent="-214313" eaLnBrk="1">
              <a:spcBef>
                <a:spcPct val="0"/>
              </a:spcBef>
            </a:pPr>
            <a:endParaRPr lang="it-IT" altLang="it-IT" sz="2000" dirty="0"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35843" name="Text Box 3">
            <a:extLst>
              <a:ext uri="{FF2B5EF4-FFF2-40B4-BE49-F238E27FC236}">
                <a16:creationId xmlns:a16="http://schemas.microsoft.com/office/drawing/2014/main" id="{93A9F308-8AA7-4B44-A2C6-2857C928B2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/>
          <a:p>
            <a:pPr marL="0" marR="0" lvl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fld id="{02238ABC-5464-499A-8EEE-1BEE416B26AB}" type="slidenum">
              <a:rPr kumimoji="0" lang="it-IT" altLang="it-IT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Microsoft YaHei" panose="020B0503020204020204" pitchFamily="34" charset="-122"/>
                <a:cs typeface="+mn-cs"/>
              </a:rPr>
              <a:pPr marL="0" marR="0" lvl="0" indent="0" algn="l" defTabSz="4492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/>
                <a:defRPr/>
              </a:pPr>
              <a:t>1</a:t>
            </a:fld>
            <a:endParaRPr kumimoji="0" lang="it-IT" altLang="it-IT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Microsoft YaHei" panose="020B0503020204020204" pitchFamily="34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6F77EE0-EFDA-49CC-9B8E-7A175130A6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1ABA978-7F35-451A-915A-59CF424FB6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573532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EAEE93F-AC81-4C55-82D8-BE50BEEFC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17769DC-31EC-41D3-844C-1F1592147C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873225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8A9C757-9720-42B8-885B-C233FC849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610C95B-982E-4929-BA2D-5D1A61D39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784350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72DA4DE-0C2C-444E-BB87-D6002B94B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1B30E1E-AEB9-45DC-8C47-090BBFA5EB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1" y="1604964"/>
            <a:ext cx="5382684" cy="452437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E9B19DD-7E05-4275-8F9E-0D6400D2D6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5484" y="1604964"/>
            <a:ext cx="5384800" cy="452437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702560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B2C2134-51F1-480F-B2D4-ACBB70726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1A7257F-B288-4D81-B0BF-986FCCBF87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A37FEC0-C3C0-45AA-9B47-B7C4142BB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5D34DDE1-FF27-494E-8F89-1DB02D2E77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0431780-3BAE-4F6B-A2AC-7D0A55B5E8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2393000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98CDA4F-DF4C-4AAE-AB6F-99763FAF5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229351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4376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3F3C7D2-A0AD-43B4-9E87-6FC347D12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E57BAF0-EDE0-48F9-BEB8-34FE11CA10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45C2D2B-1311-4248-B5F5-9A1078761A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674119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EE1F1E6-85D3-49C5-B42A-4A4AE959A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0FAD75CA-7386-4FD3-B779-104D68E08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9B3F6FD-0B27-484E-8B43-9586CFCEB5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163441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E77FCFC-863B-4F07-86C5-7F99443A8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1197971-57C1-4EDA-94E7-E388E6C018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815362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0638041E-0A72-45DA-A38A-CE731797A7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9201" y="273050"/>
            <a:ext cx="2741084" cy="585628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50DB84B-610D-4508-BFFC-A48D84FEE3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3050"/>
            <a:ext cx="8026400" cy="585628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76928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>
            <a:extLst>
              <a:ext uri="{FF2B5EF4-FFF2-40B4-BE49-F238E27FC236}">
                <a16:creationId xmlns:a16="http://schemas.microsoft.com/office/drawing/2014/main" id="{85564559-3C40-4105-802C-4654A4FB66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1" y="273050"/>
            <a:ext cx="1097068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it-IT"/>
              <a:t>Fate clic per modificare il formato del testo del titolo</a:t>
            </a:r>
          </a:p>
        </p:txBody>
      </p:sp>
      <p:sp>
        <p:nvSpPr>
          <p:cNvPr id="1026" name="Rectangle 2">
            <a:extLst>
              <a:ext uri="{FF2B5EF4-FFF2-40B4-BE49-F238E27FC236}">
                <a16:creationId xmlns:a16="http://schemas.microsoft.com/office/drawing/2014/main" id="{978D0A71-C0DA-43EB-AE18-CF3D679ADE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1" y="1604964"/>
            <a:ext cx="10970684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016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it-IT"/>
              <a:t>Fate clic per modificare il formato del testo della struttura</a:t>
            </a:r>
          </a:p>
          <a:p>
            <a:pPr lvl="1"/>
            <a:r>
              <a:rPr lang="en-GB" altLang="it-IT"/>
              <a:t>Secondo livello struttura</a:t>
            </a:r>
          </a:p>
          <a:p>
            <a:pPr lvl="2"/>
            <a:r>
              <a:rPr lang="en-GB" altLang="it-IT"/>
              <a:t>Terzo livello struttura</a:t>
            </a:r>
          </a:p>
          <a:p>
            <a:pPr lvl="3"/>
            <a:r>
              <a:rPr lang="en-GB" altLang="it-IT"/>
              <a:t>Quarto livello struttura</a:t>
            </a:r>
          </a:p>
          <a:p>
            <a:pPr lvl="4"/>
            <a:r>
              <a:rPr lang="en-GB" altLang="it-IT"/>
              <a:t>Quinto livello struttura</a:t>
            </a:r>
          </a:p>
          <a:p>
            <a:pPr lvl="4"/>
            <a:r>
              <a:rPr lang="en-GB" altLang="it-IT"/>
              <a:t>Sesto livello struttura</a:t>
            </a:r>
          </a:p>
          <a:p>
            <a:pPr lvl="4"/>
            <a:r>
              <a:rPr lang="en-GB" altLang="it-IT"/>
              <a:t>Settimo livello struttura</a:t>
            </a:r>
          </a:p>
          <a:p>
            <a:pPr lvl="4"/>
            <a:r>
              <a:rPr lang="en-GB" altLang="it-IT"/>
              <a:t>Ottavo livello struttura</a:t>
            </a:r>
          </a:p>
          <a:p>
            <a:pPr lvl="4"/>
            <a:r>
              <a:rPr lang="en-GB" altLang="it-IT"/>
              <a:t>Nono livello struttura</a:t>
            </a:r>
          </a:p>
        </p:txBody>
      </p:sp>
    </p:spTree>
    <p:extLst>
      <p:ext uri="{BB962C8B-B14F-4D97-AF65-F5344CB8AC3E}">
        <p14:creationId xmlns:p14="http://schemas.microsoft.com/office/powerpoint/2010/main" val="1919831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Georgia" panose="02040502050405020303" pitchFamily="18" charset="0"/>
          <a:ea typeface="Microsoft YaHei" panose="020B0503020204020204" pitchFamily="34" charset="-122"/>
        </a:defRPr>
      </a:lvl2pPr>
      <a:lvl3pPr marL="1143000" indent="-228600" algn="l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Georgia" panose="02040502050405020303" pitchFamily="18" charset="0"/>
          <a:ea typeface="Microsoft YaHei" panose="020B0503020204020204" pitchFamily="34" charset="-122"/>
        </a:defRPr>
      </a:lvl3pPr>
      <a:lvl4pPr marL="1600200" indent="-228600" algn="l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Georgia" panose="02040502050405020303" pitchFamily="18" charset="0"/>
          <a:ea typeface="Microsoft YaHei" panose="020B0503020204020204" pitchFamily="34" charset="-122"/>
        </a:defRPr>
      </a:lvl4pPr>
      <a:lvl5pPr marL="2057400" indent="-228600" algn="l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Georgia" panose="02040502050405020303" pitchFamily="18" charset="0"/>
          <a:ea typeface="Microsoft YaHei" panose="020B0503020204020204" pitchFamily="34" charset="-122"/>
        </a:defRPr>
      </a:lvl5pPr>
      <a:lvl6pPr marL="2514600" indent="-228600" algn="l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Georgia" panose="02040502050405020303" pitchFamily="18" charset="0"/>
          <a:ea typeface="Microsoft YaHei" panose="020B0503020204020204" pitchFamily="34" charset="-122"/>
        </a:defRPr>
      </a:lvl6pPr>
      <a:lvl7pPr marL="2971800" indent="-228600" algn="l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Georgia" panose="02040502050405020303" pitchFamily="18" charset="0"/>
          <a:ea typeface="Microsoft YaHei" panose="020B0503020204020204" pitchFamily="34" charset="-122"/>
        </a:defRPr>
      </a:lvl7pPr>
      <a:lvl8pPr marL="3429000" indent="-228600" algn="l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Georgia" panose="02040502050405020303" pitchFamily="18" charset="0"/>
          <a:ea typeface="Microsoft YaHei" panose="020B0503020204020204" pitchFamily="34" charset="-122"/>
        </a:defRPr>
      </a:lvl8pPr>
      <a:lvl9pPr marL="3886200" indent="-228600" algn="l" defTabSz="449263" rtl="0" fontAlgn="base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Georgia" panose="02040502050405020303" pitchFamily="18" charset="0"/>
          <a:ea typeface="Microsoft YaHei" panose="020B0503020204020204" pitchFamily="34" charset="-122"/>
        </a:defRPr>
      </a:lvl9pPr>
    </p:titleStyle>
    <p:bodyStyle>
      <a:lvl1pPr marL="342900" indent="-342900" algn="l" defTabSz="449263" rtl="0" fontAlgn="base">
        <a:lnSpc>
          <a:spcPct val="95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>
        <a:lnSpc>
          <a:spcPct val="95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fontAlgn="base">
        <a:lnSpc>
          <a:spcPct val="95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fontAlgn="base">
        <a:lnSpc>
          <a:spcPct val="95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fontAlgn="base">
        <a:lnSpc>
          <a:spcPct val="95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>
            <a:extLst>
              <a:ext uri="{FF2B5EF4-FFF2-40B4-BE49-F238E27FC236}">
                <a16:creationId xmlns:a16="http://schemas.microsoft.com/office/drawing/2014/main" id="{ABF6D8D9-C491-42E0-9771-CA8FAA8A87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7439" y="228600"/>
            <a:ext cx="4937125" cy="547688"/>
          </a:xfrm>
          <a:prstGeom prst="rect">
            <a:avLst/>
          </a:prstGeom>
          <a:solidFill>
            <a:srgbClr val="EDEDED"/>
          </a:solidFill>
          <a:ln w="12600" cap="flat">
            <a:solidFill>
              <a:srgbClr val="F2F2F2">
                <a:alpha val="0"/>
              </a:srgbClr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it-IT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488273CB-D6F0-48AB-ADA1-F826226945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3475" y="255589"/>
            <a:ext cx="484663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it-IT" altLang="it-IT" sz="2400" dirty="0">
                <a:latin typeface="+mj-lt"/>
              </a:rPr>
              <a:t>Dottorato di ricerca XL Ciclo</a:t>
            </a:r>
          </a:p>
        </p:txBody>
      </p:sp>
      <p:pic>
        <p:nvPicPr>
          <p:cNvPr id="5123" name="Picture 3">
            <a:extLst>
              <a:ext uri="{FF2B5EF4-FFF2-40B4-BE49-F238E27FC236}">
                <a16:creationId xmlns:a16="http://schemas.microsoft.com/office/drawing/2014/main" id="{05FA82FF-B404-4683-A2B8-52B382B99A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3726" y="849314"/>
            <a:ext cx="3382963" cy="112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24" name="Rectangle 4">
            <a:extLst>
              <a:ext uri="{FF2B5EF4-FFF2-40B4-BE49-F238E27FC236}">
                <a16:creationId xmlns:a16="http://schemas.microsoft.com/office/drawing/2014/main" id="{DA95C47D-0750-4C4E-8D11-38E73879C3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2332038"/>
            <a:ext cx="8229600" cy="411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it-IT" altLang="it-IT" sz="2600" b="1" dirty="0">
                <a:latin typeface="+mj-lt"/>
              </a:rPr>
              <a:t>“Tecnologie Innovative nelle Scienze Biomediche”</a:t>
            </a:r>
          </a:p>
        </p:txBody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CD5F9C73-174A-4CBC-931D-A2F502A08E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5839" y="3382964"/>
            <a:ext cx="7680325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it-IT" altLang="it-IT" sz="2400" b="1" dirty="0">
                <a:latin typeface="+mj-lt"/>
              </a:rPr>
              <a:t>Journal Club</a:t>
            </a:r>
          </a:p>
        </p:txBody>
      </p:sp>
      <p:sp>
        <p:nvSpPr>
          <p:cNvPr id="5126" name="Rectangle 6">
            <a:extLst>
              <a:ext uri="{FF2B5EF4-FFF2-40B4-BE49-F238E27FC236}">
                <a16:creationId xmlns:a16="http://schemas.microsoft.com/office/drawing/2014/main" id="{9681E2DF-96A8-410C-94A5-B5B490C8B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7780" y="3978275"/>
            <a:ext cx="73183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it-IT" altLang="it-IT" sz="1600" b="1" u="sng" dirty="0">
                <a:latin typeface="+mj-lt"/>
              </a:rPr>
              <a:t>Title</a:t>
            </a:r>
            <a:r>
              <a:rPr lang="it-IT" altLang="it-IT" sz="1600" b="1" u="sng" dirty="0">
                <a:latin typeface="Comic Sans MS" panose="030F0702030302020204" pitchFamily="66" charset="0"/>
              </a:rPr>
              <a:t>:</a:t>
            </a:r>
          </a:p>
        </p:txBody>
      </p:sp>
      <p:sp>
        <p:nvSpPr>
          <p:cNvPr id="5127" name="Rectangle 7">
            <a:extLst>
              <a:ext uri="{FF2B5EF4-FFF2-40B4-BE49-F238E27FC236}">
                <a16:creationId xmlns:a16="http://schemas.microsoft.com/office/drawing/2014/main" id="{DDEF01F5-ADDD-4A00-A7C0-3798B9217D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5839" y="3859214"/>
            <a:ext cx="7862887" cy="731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it-IT" altLang="it-IT" sz="1600" dirty="0">
                <a:latin typeface="+mj-lt"/>
              </a:rPr>
              <a:t>Frequency and </a:t>
            </a:r>
            <a:r>
              <a:rPr lang="it-IT" altLang="it-IT" sz="1600" dirty="0" err="1">
                <a:latin typeface="+mj-lt"/>
              </a:rPr>
              <a:t>characteristics</a:t>
            </a:r>
            <a:r>
              <a:rPr lang="it-IT" altLang="it-IT" sz="1600" dirty="0">
                <a:latin typeface="+mj-lt"/>
              </a:rPr>
              <a:t> of </a:t>
            </a:r>
            <a:r>
              <a:rPr lang="it-IT" altLang="it-IT" sz="1600" dirty="0" err="1">
                <a:latin typeface="+mj-lt"/>
              </a:rPr>
              <a:t>axial</a:t>
            </a:r>
            <a:r>
              <a:rPr lang="it-IT" altLang="it-IT" sz="1600" dirty="0">
                <a:latin typeface="+mj-lt"/>
              </a:rPr>
              <a:t> </a:t>
            </a:r>
            <a:r>
              <a:rPr lang="it-IT" altLang="it-IT" sz="1600" dirty="0" err="1">
                <a:latin typeface="+mj-lt"/>
              </a:rPr>
              <a:t>involvement</a:t>
            </a:r>
            <a:r>
              <a:rPr lang="it-IT" altLang="it-IT" sz="1600" dirty="0">
                <a:latin typeface="+mj-lt"/>
              </a:rPr>
              <a:t> in</a:t>
            </a:r>
          </a:p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it-IT" altLang="it-IT" sz="1600" dirty="0" err="1">
                <a:latin typeface="+mj-lt"/>
              </a:rPr>
              <a:t>psoriatic</a:t>
            </a:r>
            <a:r>
              <a:rPr lang="it-IT" altLang="it-IT" sz="1600" dirty="0">
                <a:latin typeface="+mj-lt"/>
              </a:rPr>
              <a:t> </a:t>
            </a:r>
            <a:r>
              <a:rPr lang="it-IT" altLang="it-IT" sz="1600" dirty="0" err="1">
                <a:latin typeface="+mj-lt"/>
              </a:rPr>
              <a:t>arthritis</a:t>
            </a:r>
            <a:r>
              <a:rPr lang="it-IT" altLang="it-IT" sz="1600" dirty="0">
                <a:latin typeface="+mj-lt"/>
              </a:rPr>
              <a:t>: </a:t>
            </a:r>
            <a:r>
              <a:rPr lang="it-IT" altLang="it-IT" sz="1600" dirty="0" err="1">
                <a:latin typeface="+mj-lt"/>
              </a:rPr>
              <a:t>results</a:t>
            </a:r>
            <a:r>
              <a:rPr lang="it-IT" altLang="it-IT" sz="1600" dirty="0">
                <a:latin typeface="+mj-lt"/>
              </a:rPr>
              <a:t> from the International</a:t>
            </a:r>
          </a:p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it-IT" altLang="it-IT" sz="1600" dirty="0" err="1">
                <a:latin typeface="+mj-lt"/>
              </a:rPr>
              <a:t>Multicentre</a:t>
            </a:r>
            <a:r>
              <a:rPr lang="it-IT" altLang="it-IT" sz="1600" dirty="0">
                <a:latin typeface="+mj-lt"/>
              </a:rPr>
              <a:t> AXIS Study</a:t>
            </a:r>
          </a:p>
        </p:txBody>
      </p:sp>
      <p:sp>
        <p:nvSpPr>
          <p:cNvPr id="5128" name="Rectangle 8">
            <a:extLst>
              <a:ext uri="{FF2B5EF4-FFF2-40B4-BE49-F238E27FC236}">
                <a16:creationId xmlns:a16="http://schemas.microsoft.com/office/drawing/2014/main" id="{56B8DEF9-2446-4E48-905A-858D0B9C72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5839" y="5010150"/>
            <a:ext cx="7680325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it-IT" altLang="it-IT" b="1" dirty="0">
                <a:latin typeface="+mj-lt"/>
              </a:rPr>
              <a:t>Roberta Foti, PhD </a:t>
            </a:r>
            <a:r>
              <a:rPr lang="it-IT" altLang="it-IT" b="1" dirty="0" err="1">
                <a:latin typeface="+mj-lt"/>
              </a:rPr>
              <a:t>student</a:t>
            </a:r>
            <a:endParaRPr lang="it-IT" altLang="it-IT" b="1" dirty="0">
              <a:latin typeface="+mj-lt"/>
            </a:endParaRPr>
          </a:p>
        </p:txBody>
      </p:sp>
      <p:sp>
        <p:nvSpPr>
          <p:cNvPr id="5129" name="Rectangle 9">
            <a:extLst>
              <a:ext uri="{FF2B5EF4-FFF2-40B4-BE49-F238E27FC236}">
                <a16:creationId xmlns:a16="http://schemas.microsoft.com/office/drawing/2014/main" id="{603B6DD5-1C0B-45A4-8133-D604C5C1FC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5839" y="5413375"/>
            <a:ext cx="7680325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it-IT" altLang="it-IT" sz="1700" b="1" dirty="0">
                <a:latin typeface="+mj-lt"/>
              </a:rPr>
              <a:t>(Prof. A. Maniaci, tutor)</a:t>
            </a:r>
          </a:p>
        </p:txBody>
      </p:sp>
      <p:sp>
        <p:nvSpPr>
          <p:cNvPr id="5130" name="Rectangle 10">
            <a:extLst>
              <a:ext uri="{FF2B5EF4-FFF2-40B4-BE49-F238E27FC236}">
                <a16:creationId xmlns:a16="http://schemas.microsoft.com/office/drawing/2014/main" id="{4083EA89-89BC-4744-B366-67995B0E85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6218239"/>
            <a:ext cx="8229600" cy="31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it-IT" altLang="it-IT" sz="1600" dirty="0">
                <a:latin typeface="+mj-lt"/>
              </a:rPr>
              <a:t>Dipartimento di Medicina e Chirurgia, C/da Santa </a:t>
            </a:r>
            <a:r>
              <a:rPr lang="it-IT" altLang="it-IT" sz="1600" dirty="0" err="1">
                <a:latin typeface="+mj-lt"/>
              </a:rPr>
              <a:t>Panasia</a:t>
            </a:r>
            <a:r>
              <a:rPr lang="it-IT" altLang="it-IT" sz="1600" dirty="0">
                <a:latin typeface="+mj-lt"/>
              </a:rPr>
              <a:t>, Enna, May 25th 2026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Tema di Office">
  <a:themeElements>
    <a:clrScheme name="Tema di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i Office">
      <a:majorFont>
        <a:latin typeface="Georgia"/>
        <a:ea typeface="Microsoft YaHei"/>
        <a:cs typeface=""/>
      </a:majorFont>
      <a:minorFont>
        <a:latin typeface="Georgia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it-IT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it-IT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Tema di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i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66</Words>
  <Application>Microsoft Macintosh PowerPoint</Application>
  <PresentationFormat>Widescreen</PresentationFormat>
  <Paragraphs>12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7" baseType="lpstr">
      <vt:lpstr>Arial</vt:lpstr>
      <vt:lpstr>Calibri</vt:lpstr>
      <vt:lpstr>Comic Sans MS</vt:lpstr>
      <vt:lpstr>Georgia</vt:lpstr>
      <vt:lpstr>Times New Roman</vt:lpstr>
      <vt:lpstr>1_Tema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Santo Finocchiaro</dc:creator>
  <cp:lastModifiedBy>FOTI ROBERTA</cp:lastModifiedBy>
  <cp:revision>3</cp:revision>
  <dcterms:created xsi:type="dcterms:W3CDTF">2026-05-10T21:40:37Z</dcterms:created>
  <dcterms:modified xsi:type="dcterms:W3CDTF">2026-05-15T08:00:50Z</dcterms:modified>
</cp:coreProperties>
</file>